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2"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52"/>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6" d="100"/>
          <a:sy n="56" d="100"/>
        </p:scale>
        <p:origin x="2458" y="38"/>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grpSp>
        <p:nvGrpSpPr>
          <p:cNvPr id="468" name="Google Shape;468;p22"/>
          <p:cNvGrpSpPr/>
          <p:nvPr/>
        </p:nvGrpSpPr>
        <p:grpSpPr>
          <a:xfrm>
            <a:off x="188700" y="665125"/>
            <a:ext cx="5190000" cy="771300"/>
            <a:chOff x="188700" y="665125"/>
            <a:chExt cx="5190000" cy="77130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Predicts user churn project .  A/B testing</a:t>
              </a:r>
            </a:p>
          </p:txBody>
        </p:sp>
        <p:sp>
          <p:nvSpPr>
            <p:cNvPr id="470" name="Google Shape;470;p22"/>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US" dirty="0">
                  <a:latin typeface="Roboto"/>
                  <a:ea typeface="Roboto"/>
                  <a:cs typeface="Roboto"/>
                  <a:sym typeface="Roboto"/>
                </a:rPr>
                <a:t>Executive summary report</a:t>
              </a:r>
            </a:p>
          </p:txBody>
        </p:sp>
      </p:grpSp>
      <p:sp>
        <p:nvSpPr>
          <p:cNvPr id="5" name="Google Shape;421;p17">
            <a:extLst>
              <a:ext uri="{FF2B5EF4-FFF2-40B4-BE49-F238E27FC236}">
                <a16:creationId xmlns:a16="http://schemas.microsoft.com/office/drawing/2014/main" id="{F4BC1D36-6540-4DDA-B414-335B18CA8AF5}"/>
              </a:ext>
            </a:extLst>
          </p:cNvPr>
          <p:cNvSpPr txBox="1"/>
          <p:nvPr/>
        </p:nvSpPr>
        <p:spPr>
          <a:xfrm>
            <a:off x="338826" y="1905061"/>
            <a:ext cx="7309500" cy="126185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solidFill>
                  <a:schemeClr val="dk2"/>
                </a:solidFill>
              </a:rPr>
              <a:t>Waze data Team was asked to analyze and interpret data, generate valuable insights, and help leadership make informed business decisions. The project is dedicated to help prevent user churn on the Waze app. Churn quantifies the number of users who have uninstalled the Waze app or stopped using the app. At this stage of the project data Team perform Exploratory Data Analysis and provide detailed inside about findings</a:t>
            </a:r>
          </a:p>
        </p:txBody>
      </p:sp>
      <p:sp>
        <p:nvSpPr>
          <p:cNvPr id="6" name="Google Shape;421;p17">
            <a:extLst>
              <a:ext uri="{FF2B5EF4-FFF2-40B4-BE49-F238E27FC236}">
                <a16:creationId xmlns:a16="http://schemas.microsoft.com/office/drawing/2014/main" id="{7D0855EB-E35F-4DF5-8056-C8CE0C76F52E}"/>
              </a:ext>
            </a:extLst>
          </p:cNvPr>
          <p:cNvSpPr txBox="1"/>
          <p:nvPr/>
        </p:nvSpPr>
        <p:spPr>
          <a:xfrm>
            <a:off x="338826" y="3517771"/>
            <a:ext cx="73095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solidFill>
                  <a:schemeClr val="dk2"/>
                </a:solidFill>
              </a:rPr>
              <a:t>Waze data try to find out If there is a statistically significant difference in mean amount of rides between iPhone users and Android users.</a:t>
            </a:r>
          </a:p>
        </p:txBody>
      </p:sp>
      <p:sp>
        <p:nvSpPr>
          <p:cNvPr id="7" name="Google Shape;420;p17">
            <a:extLst>
              <a:ext uri="{FF2B5EF4-FFF2-40B4-BE49-F238E27FC236}">
                <a16:creationId xmlns:a16="http://schemas.microsoft.com/office/drawing/2014/main" id="{0E4D9D01-4DDC-403C-9723-E468AB6764F6}"/>
              </a:ext>
            </a:extLst>
          </p:cNvPr>
          <p:cNvSpPr txBox="1"/>
          <p:nvPr/>
        </p:nvSpPr>
        <p:spPr>
          <a:xfrm>
            <a:off x="363975" y="5231540"/>
            <a:ext cx="7408425" cy="252054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US" sz="1375" dirty="0">
                <a:latin typeface="Google Sans SemiBold"/>
                <a:ea typeface="Google Sans SemiBold"/>
                <a:cs typeface="Google Sans SemiBold"/>
                <a:sym typeface="Google Sans SemiBold"/>
              </a:rPr>
              <a:t>Data Team conducted hypothesis testing with the following steps:</a:t>
            </a:r>
          </a:p>
          <a:p>
            <a:pPr marL="342900" lvl="0" indent="-342900" algn="l" rtl="0">
              <a:lnSpc>
                <a:spcPct val="85000"/>
              </a:lnSpc>
              <a:spcBef>
                <a:spcPts val="0"/>
              </a:spcBef>
              <a:spcAft>
                <a:spcPts val="0"/>
              </a:spcAft>
              <a:buSzPts val="852"/>
              <a:buFont typeface="+mj-lt"/>
              <a:buAutoNum type="arabicPeriod"/>
            </a:pPr>
            <a:r>
              <a:rPr lang="en-US" sz="1375" dirty="0">
                <a:latin typeface="Google Sans SemiBold"/>
                <a:ea typeface="Google Sans SemiBold"/>
                <a:cs typeface="Google Sans SemiBold"/>
                <a:sym typeface="Google Sans SemiBold"/>
              </a:rPr>
              <a:t>Use descriptive statistic to understand data</a:t>
            </a:r>
          </a:p>
          <a:p>
            <a:pPr marL="342900" lvl="0" indent="-342900" algn="l" rtl="0">
              <a:lnSpc>
                <a:spcPct val="85000"/>
              </a:lnSpc>
              <a:spcBef>
                <a:spcPts val="0"/>
              </a:spcBef>
              <a:spcAft>
                <a:spcPts val="0"/>
              </a:spcAft>
              <a:buSzPts val="852"/>
              <a:buFont typeface="+mj-lt"/>
              <a:buAutoNum type="arabicPeriod"/>
            </a:pPr>
            <a:r>
              <a:rPr lang="en-US" sz="1375" dirty="0">
                <a:latin typeface="Google Sans SemiBold"/>
                <a:ea typeface="Google Sans SemiBold"/>
                <a:cs typeface="Google Sans SemiBold"/>
                <a:sym typeface="Google Sans SemiBold"/>
              </a:rPr>
              <a:t>Drop missing data as the amount of it was not significant and did not impact the result of A/B test</a:t>
            </a:r>
          </a:p>
          <a:p>
            <a:pPr marL="342900" lvl="0" indent="-342900" algn="l" rtl="0">
              <a:lnSpc>
                <a:spcPct val="85000"/>
              </a:lnSpc>
              <a:spcBef>
                <a:spcPts val="0"/>
              </a:spcBef>
              <a:spcAft>
                <a:spcPts val="300"/>
              </a:spcAft>
              <a:buSzPts val="852"/>
              <a:buFont typeface="+mj-lt"/>
              <a:buAutoNum type="arabicPeriod"/>
            </a:pPr>
            <a:r>
              <a:rPr lang="en-US" sz="1375" dirty="0">
                <a:latin typeface="Google Sans SemiBold"/>
                <a:ea typeface="Google Sans SemiBold"/>
                <a:cs typeface="Google Sans SemiBold"/>
                <a:sym typeface="Google Sans SemiBold"/>
              </a:rPr>
              <a:t>Create two sample for A/B test:</a:t>
            </a:r>
          </a:p>
          <a:p>
            <a:pPr marL="342900" lvl="1" indent="-342900">
              <a:lnSpc>
                <a:spcPct val="85000"/>
              </a:lnSpc>
              <a:buSzPts val="852"/>
              <a:buFont typeface="Arial" panose="020B0604020202020204" pitchFamily="34" charset="0"/>
              <a:buChar char="•"/>
            </a:pPr>
            <a:r>
              <a:rPr lang="en-US" sz="1200" dirty="0">
                <a:latin typeface="Google Sans SemiBold"/>
                <a:ea typeface="Google Sans SemiBold"/>
                <a:cs typeface="Google Sans SemiBold"/>
                <a:sym typeface="Google Sans SemiBold"/>
              </a:rPr>
              <a:t>iPhone users</a:t>
            </a:r>
          </a:p>
          <a:p>
            <a:pPr marL="342900" lvl="1" indent="-342900">
              <a:lnSpc>
                <a:spcPct val="85000"/>
              </a:lnSpc>
              <a:buSzPts val="852"/>
              <a:buFont typeface="Arial" panose="020B0604020202020204" pitchFamily="34" charset="0"/>
              <a:buChar char="•"/>
            </a:pPr>
            <a:r>
              <a:rPr lang="en-US" sz="1200" dirty="0">
                <a:latin typeface="Google Sans SemiBold"/>
                <a:ea typeface="Google Sans SemiBold"/>
                <a:cs typeface="Google Sans SemiBold"/>
                <a:sym typeface="Google Sans SemiBold"/>
              </a:rPr>
              <a:t>Android users</a:t>
            </a:r>
          </a:p>
          <a:p>
            <a:pPr marL="342900" indent="-342900">
              <a:lnSpc>
                <a:spcPct val="85000"/>
              </a:lnSpc>
              <a:spcAft>
                <a:spcPts val="300"/>
              </a:spcAft>
              <a:buSzPts val="852"/>
              <a:buFont typeface="+mj-lt"/>
              <a:buAutoNum type="arabicPeriod"/>
            </a:pPr>
            <a:r>
              <a:rPr lang="en-US" sz="1375" dirty="0">
                <a:latin typeface="Google Sans SemiBold"/>
                <a:ea typeface="Google Sans SemiBold"/>
                <a:cs typeface="Google Sans SemiBold"/>
                <a:sym typeface="Google Sans SemiBold"/>
              </a:rPr>
              <a:t> State null hypothesis and Alternative hypothesis</a:t>
            </a:r>
          </a:p>
          <a:p>
            <a:pPr marL="342900" indent="-342900">
              <a:lnSpc>
                <a:spcPct val="85000"/>
              </a:lnSpc>
              <a:spcAft>
                <a:spcPts val="300"/>
              </a:spcAft>
              <a:buSzPts val="852"/>
              <a:buFont typeface="+mj-lt"/>
              <a:buAutoNum type="arabicPeriod"/>
            </a:pPr>
            <a:r>
              <a:rPr lang="en-US" sz="1375" dirty="0">
                <a:latin typeface="Google Sans SemiBold"/>
                <a:ea typeface="Google Sans SemiBold"/>
                <a:cs typeface="Google Sans SemiBold"/>
                <a:sym typeface="Google Sans SemiBold"/>
              </a:rPr>
              <a:t>Choose a significant level and calculate p-value</a:t>
            </a:r>
          </a:p>
          <a:p>
            <a:pPr marL="342900" indent="-342900">
              <a:lnSpc>
                <a:spcPct val="85000"/>
              </a:lnSpc>
              <a:spcAft>
                <a:spcPts val="300"/>
              </a:spcAft>
              <a:buSzPts val="852"/>
              <a:buFont typeface="+mj-lt"/>
              <a:buAutoNum type="arabicPeriod"/>
            </a:pPr>
            <a:r>
              <a:rPr lang="en-US" sz="1375" dirty="0">
                <a:latin typeface="Google Sans SemiBold"/>
                <a:ea typeface="Google Sans SemiBold"/>
                <a:cs typeface="Google Sans SemiBold"/>
                <a:sym typeface="Google Sans SemiBold"/>
              </a:rPr>
              <a:t>Make decision regarding null hypothesis</a:t>
            </a:r>
          </a:p>
          <a:p>
            <a:pPr>
              <a:lnSpc>
                <a:spcPct val="85000"/>
              </a:lnSpc>
              <a:spcAft>
                <a:spcPts val="300"/>
              </a:spcAft>
              <a:buSzPts val="852"/>
            </a:pPr>
            <a:r>
              <a:rPr lang="en-US" sz="1375" dirty="0">
                <a:latin typeface="Google Sans SemiBold"/>
                <a:ea typeface="Google Sans SemiBold"/>
                <a:cs typeface="Google Sans SemiBold"/>
                <a:sym typeface="Google Sans SemiBold"/>
              </a:rPr>
              <a:t>A/B test showed no correlation between type of phone device and number of drives. So there is no a statistically significant difference in mean amount of rides between iPhone users and Android users. (The differences in mean number of rides is due to random reason)</a:t>
            </a:r>
          </a:p>
        </p:txBody>
      </p:sp>
      <p:sp>
        <p:nvSpPr>
          <p:cNvPr id="8" name="Google Shape;420;p17">
            <a:extLst>
              <a:ext uri="{FF2B5EF4-FFF2-40B4-BE49-F238E27FC236}">
                <a16:creationId xmlns:a16="http://schemas.microsoft.com/office/drawing/2014/main" id="{E0F209B2-F526-4A51-B570-CA71BDD33DDA}"/>
              </a:ext>
            </a:extLst>
          </p:cNvPr>
          <p:cNvSpPr txBox="1"/>
          <p:nvPr/>
        </p:nvSpPr>
        <p:spPr>
          <a:xfrm>
            <a:off x="363975" y="8476560"/>
            <a:ext cx="7408425" cy="10332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US" sz="1375" dirty="0">
                <a:latin typeface="Google Sans SemiBold"/>
                <a:ea typeface="Google Sans SemiBold"/>
                <a:cs typeface="Google Sans SemiBold"/>
                <a:sym typeface="Google Sans SemiBold"/>
              </a:rPr>
              <a:t>The next step will be to conduct additional hypothesis test to find variables which has the most impact on number of drives.</a:t>
            </a:r>
          </a:p>
          <a:p>
            <a:pPr marL="0" lvl="0" indent="0" algn="l" rtl="0">
              <a:lnSpc>
                <a:spcPct val="85000"/>
              </a:lnSpc>
              <a:spcBef>
                <a:spcPts val="0"/>
              </a:spcBef>
              <a:spcAft>
                <a:spcPts val="0"/>
              </a:spcAft>
              <a:buSzPts val="852"/>
              <a:buNone/>
            </a:pPr>
            <a:r>
              <a:rPr lang="en-US" sz="1375" dirty="0">
                <a:latin typeface="Google Sans SemiBold"/>
                <a:ea typeface="Google Sans SemiBold"/>
                <a:cs typeface="Google Sans SemiBold"/>
                <a:sym typeface="Google Sans SemiBold"/>
              </a:rPr>
              <a:t>After that build a regression model on such variables</a:t>
            </a:r>
          </a:p>
        </p:txBody>
      </p:sp>
      <p:pic>
        <p:nvPicPr>
          <p:cNvPr id="28" name="Google Shape;178;p7">
            <a:extLst>
              <a:ext uri="{FF2B5EF4-FFF2-40B4-BE49-F238E27FC236}">
                <a16:creationId xmlns:a16="http://schemas.microsoft.com/office/drawing/2014/main" id="{A42AD6EC-527D-452C-9720-3BEEA7E5607B}"/>
              </a:ext>
            </a:extLst>
          </p:cNvPr>
          <p:cNvPicPr preferRelativeResize="0"/>
          <p:nvPr/>
        </p:nvPicPr>
        <p:blipFill>
          <a:blip r:embed="rId3">
            <a:alphaModFix/>
          </a:blip>
          <a:stretch>
            <a:fillRect/>
          </a:stretch>
        </p:blipFill>
        <p:spPr>
          <a:xfrm>
            <a:off x="5513616" y="244015"/>
            <a:ext cx="1947034" cy="5628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263</Words>
  <Application>Microsoft Office PowerPoint</Application>
  <PresentationFormat>Custom</PresentationFormat>
  <Paragraphs>16</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Calibri</vt:lpstr>
      <vt:lpstr>Roboto</vt:lpstr>
      <vt:lpstr>PT Sans Narrow</vt:lpstr>
      <vt:lpstr>Google Sans</vt:lpstr>
      <vt:lpstr>Google Sans SemiBold</vt:lpstr>
      <vt:lpstr>Work Sans</vt:lpstr>
      <vt:lpstr>Arial</vt:lpstr>
      <vt:lpstr>Lato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alpilkin</dc:creator>
  <cp:lastModifiedBy>alpilkin</cp:lastModifiedBy>
  <cp:revision>4</cp:revision>
  <dcterms:modified xsi:type="dcterms:W3CDTF">2023-10-17T13:00:04Z</dcterms:modified>
</cp:coreProperties>
</file>